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Amatic SC"/>
      <p:regular r:id="rId13"/>
      <p:bold r:id="rId14"/>
    </p:embeddedFont>
    <p:embeddedFont>
      <p:font typeface="Source Code Pr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AmaticSC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SourceCodePro-regular.fntdata"/><Relationship Id="rId14" Type="http://schemas.openxmlformats.org/officeDocument/2006/relationships/font" Target="fonts/AmaticSC-bold.fntdata"/><Relationship Id="rId17" Type="http://schemas.openxmlformats.org/officeDocument/2006/relationships/font" Target="fonts/SourceCodePro-italic.fntdata"/><Relationship Id="rId16" Type="http://schemas.openxmlformats.org/officeDocument/2006/relationships/font" Target="fonts/SourceCodePr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SourceCodePr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06aa2b3d0b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06aa2b3d0b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06aa2b3d0b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06aa2b3d0b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06aa2b3d0b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06aa2b3d0b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06aa2b3d0b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06aa2b3d0b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06aa2b3d0b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06aa2b3d0b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06aa2b3d0b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106aa2b3d0b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beach-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Jak si pejsek s kočičkou dělali k svátku dort</a:t>
            </a:r>
            <a:endParaRPr/>
          </a:p>
          <a:p>
            <a:pPr indent="-539749" lvl="0" marL="457200" rtl="0" algn="ctr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 sz="5444"/>
              <a:t>Jak pies i kot zrobili ciasto</a:t>
            </a:r>
            <a:endParaRPr sz="5444"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Josef Čapek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 čeho byl dort od dětí?</a:t>
            </a:r>
            <a:endParaRPr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4510325" y="2571750"/>
            <a:ext cx="4614600" cy="221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3600">
                <a:latin typeface="Amatic SC"/>
                <a:ea typeface="Amatic SC"/>
                <a:cs typeface="Amatic SC"/>
                <a:sym typeface="Amatic SC"/>
              </a:rPr>
              <a:t>A - písek a kamínky</a:t>
            </a:r>
            <a:endParaRPr b="1" sz="3600"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3600">
                <a:latin typeface="Amatic SC"/>
                <a:ea typeface="Amatic SC"/>
                <a:cs typeface="Amatic SC"/>
                <a:sym typeface="Amatic SC"/>
              </a:rPr>
              <a:t>B - těsto a mandle </a:t>
            </a:r>
            <a:r>
              <a:rPr b="1" lang="cs" sz="2400">
                <a:latin typeface="Amatic SC"/>
                <a:ea typeface="Amatic SC"/>
                <a:cs typeface="Amatic SC"/>
                <a:sym typeface="Amatic SC"/>
              </a:rPr>
              <a:t>(ciasto i migdały)</a:t>
            </a:r>
            <a:endParaRPr b="1" sz="2400"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cs" sz="3600">
                <a:latin typeface="Amatic SC"/>
                <a:ea typeface="Amatic SC"/>
                <a:cs typeface="Amatic SC"/>
                <a:sym typeface="Amatic SC"/>
              </a:rPr>
              <a:t>C - Buřty a salám </a:t>
            </a:r>
            <a:r>
              <a:rPr b="1" lang="cs" sz="2400">
                <a:latin typeface="Amatic SC"/>
                <a:ea typeface="Amatic SC"/>
                <a:cs typeface="Amatic SC"/>
                <a:sym typeface="Amatic SC"/>
              </a:rPr>
              <a:t>(Bułki i salami)</a:t>
            </a:r>
            <a:endParaRPr b="1" sz="2400"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176275" y="1817775"/>
            <a:ext cx="41973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4800">
                <a:latin typeface="Amatic SC"/>
                <a:ea typeface="Amatic SC"/>
                <a:cs typeface="Amatic SC"/>
                <a:sym typeface="Amatic SC"/>
              </a:rPr>
              <a:t>Z czego zrobiono tort dla dzieci?</a:t>
            </a:r>
            <a:endParaRPr b="1" sz="4800">
              <a:latin typeface="Amatic SC"/>
              <a:ea typeface="Amatic SC"/>
              <a:cs typeface="Amatic SC"/>
              <a:sym typeface="Amatic SC"/>
            </a:endParaRPr>
          </a:p>
        </p:txBody>
      </p:sp>
      <p:cxnSp>
        <p:nvCxnSpPr>
          <p:cNvPr id="65" name="Google Shape;65;p14"/>
          <p:cNvCxnSpPr/>
          <p:nvPr/>
        </p:nvCxnSpPr>
        <p:spPr>
          <a:xfrm flipH="1" rot="10800000">
            <a:off x="242875" y="4891875"/>
            <a:ext cx="7364100" cy="2610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6" name="Google Shape;66;p14"/>
          <p:cNvSpPr/>
          <p:nvPr/>
        </p:nvSpPr>
        <p:spPr>
          <a:xfrm>
            <a:off x="4362875" y="2428625"/>
            <a:ext cx="3244200" cy="1000500"/>
          </a:xfrm>
          <a:prstGeom prst="ellipse">
            <a:avLst/>
          </a:prstGeom>
          <a:noFill/>
          <a:ln cap="flat" cmpd="sng" w="762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Kdo chtěl překvapit pejska a kočičku?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4927750" y="2571750"/>
            <a:ext cx="3709500" cy="221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3600">
                <a:latin typeface="Amatic SC"/>
                <a:ea typeface="Amatic SC"/>
                <a:cs typeface="Amatic SC"/>
                <a:sym typeface="Amatic SC"/>
              </a:rPr>
              <a:t>A - malá kočička</a:t>
            </a:r>
            <a:endParaRPr b="1" sz="3600"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3600">
                <a:latin typeface="Amatic SC"/>
                <a:ea typeface="Amatic SC"/>
                <a:cs typeface="Amatic SC"/>
                <a:sym typeface="Amatic SC"/>
              </a:rPr>
              <a:t>B - děti</a:t>
            </a:r>
            <a:endParaRPr b="1" sz="3600"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cs" sz="3600">
                <a:latin typeface="Amatic SC"/>
                <a:ea typeface="Amatic SC"/>
                <a:cs typeface="Amatic SC"/>
                <a:sym typeface="Amatic SC"/>
              </a:rPr>
              <a:t>C - paní učitelka</a:t>
            </a:r>
            <a:endParaRPr b="1" sz="3600"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73" name="Google Shape;73;p15"/>
          <p:cNvSpPr txBox="1"/>
          <p:nvPr/>
        </p:nvSpPr>
        <p:spPr>
          <a:xfrm>
            <a:off x="176275" y="1817775"/>
            <a:ext cx="41973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4800">
                <a:latin typeface="Amatic SC"/>
                <a:ea typeface="Amatic SC"/>
                <a:cs typeface="Amatic SC"/>
                <a:sym typeface="Amatic SC"/>
              </a:rPr>
              <a:t>Kto chciał zaskoczyć psa i kota</a:t>
            </a:r>
            <a:r>
              <a:rPr b="1" lang="cs" sz="4800">
                <a:latin typeface="Amatic SC"/>
                <a:ea typeface="Amatic SC"/>
                <a:cs typeface="Amatic SC"/>
                <a:sym typeface="Amatic SC"/>
              </a:rPr>
              <a:t>?</a:t>
            </a:r>
            <a:endParaRPr b="1" sz="4800">
              <a:latin typeface="Amatic SC"/>
              <a:ea typeface="Amatic SC"/>
              <a:cs typeface="Amatic SC"/>
              <a:sym typeface="Amatic SC"/>
            </a:endParaRPr>
          </a:p>
        </p:txBody>
      </p:sp>
      <p:cxnSp>
        <p:nvCxnSpPr>
          <p:cNvPr id="74" name="Google Shape;74;p15"/>
          <p:cNvCxnSpPr/>
          <p:nvPr/>
        </p:nvCxnSpPr>
        <p:spPr>
          <a:xfrm flipH="1" rot="10800000">
            <a:off x="242875" y="4891875"/>
            <a:ext cx="7364100" cy="2610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5" name="Google Shape;75;p15"/>
          <p:cNvSpPr/>
          <p:nvPr/>
        </p:nvSpPr>
        <p:spPr>
          <a:xfrm>
            <a:off x="4432250" y="3296000"/>
            <a:ext cx="2940600" cy="754500"/>
          </a:xfrm>
          <a:prstGeom prst="ellipse">
            <a:avLst/>
          </a:prstGeom>
          <a:noFill/>
          <a:ln cap="flat" cmpd="sng" w="762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Kdo jim dort snědl</a:t>
            </a:r>
            <a:r>
              <a:rPr lang="cs"/>
              <a:t>?</a:t>
            </a:r>
            <a:endParaRPr/>
          </a:p>
        </p:txBody>
      </p:sp>
      <p:sp>
        <p:nvSpPr>
          <p:cNvPr id="81" name="Google Shape;81;p16"/>
          <p:cNvSpPr txBox="1"/>
          <p:nvPr>
            <p:ph idx="1" type="body"/>
          </p:nvPr>
        </p:nvSpPr>
        <p:spPr>
          <a:xfrm>
            <a:off x="4927750" y="2571750"/>
            <a:ext cx="3709500" cy="221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3600">
                <a:latin typeface="Amatic SC"/>
                <a:ea typeface="Amatic SC"/>
                <a:cs typeface="Amatic SC"/>
                <a:sym typeface="Amatic SC"/>
              </a:rPr>
              <a:t>A - zlý pes</a:t>
            </a:r>
            <a:endParaRPr b="1" sz="3600"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3600">
                <a:latin typeface="Amatic SC"/>
                <a:ea typeface="Amatic SC"/>
                <a:cs typeface="Amatic SC"/>
                <a:sym typeface="Amatic SC"/>
              </a:rPr>
              <a:t>B -zlá kočka</a:t>
            </a:r>
            <a:endParaRPr b="1" sz="3600"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cs" sz="3600">
                <a:latin typeface="Amatic SC"/>
                <a:ea typeface="Amatic SC"/>
                <a:cs typeface="Amatic SC"/>
                <a:sym typeface="Amatic SC"/>
              </a:rPr>
              <a:t>C - zlá zebra</a:t>
            </a:r>
            <a:endParaRPr b="1" sz="3600"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82" name="Google Shape;82;p16"/>
          <p:cNvSpPr txBox="1"/>
          <p:nvPr/>
        </p:nvSpPr>
        <p:spPr>
          <a:xfrm>
            <a:off x="176275" y="1817775"/>
            <a:ext cx="41973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4800">
                <a:latin typeface="Amatic SC"/>
                <a:ea typeface="Amatic SC"/>
                <a:cs typeface="Amatic SC"/>
                <a:sym typeface="Amatic SC"/>
              </a:rPr>
              <a:t>Kto zjadł ich ciasto</a:t>
            </a:r>
            <a:r>
              <a:rPr b="1" lang="cs" sz="4800">
                <a:latin typeface="Amatic SC"/>
                <a:ea typeface="Amatic SC"/>
                <a:cs typeface="Amatic SC"/>
                <a:sym typeface="Amatic SC"/>
              </a:rPr>
              <a:t>?</a:t>
            </a:r>
            <a:endParaRPr b="1" sz="4800">
              <a:latin typeface="Amatic SC"/>
              <a:ea typeface="Amatic SC"/>
              <a:cs typeface="Amatic SC"/>
              <a:sym typeface="Amatic SC"/>
            </a:endParaRPr>
          </a:p>
        </p:txBody>
      </p:sp>
      <p:cxnSp>
        <p:nvCxnSpPr>
          <p:cNvPr id="83" name="Google Shape;83;p16"/>
          <p:cNvCxnSpPr/>
          <p:nvPr/>
        </p:nvCxnSpPr>
        <p:spPr>
          <a:xfrm flipH="1" rot="10800000">
            <a:off x="242875" y="4891875"/>
            <a:ext cx="7364100" cy="2610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4" name="Google Shape;84;p16"/>
          <p:cNvSpPr/>
          <p:nvPr/>
        </p:nvSpPr>
        <p:spPr>
          <a:xfrm>
            <a:off x="4362875" y="2428625"/>
            <a:ext cx="3244200" cy="1000500"/>
          </a:xfrm>
          <a:prstGeom prst="ellipse">
            <a:avLst/>
          </a:prstGeom>
          <a:noFill/>
          <a:ln cap="flat" cmpd="sng" w="762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Kdo měl narozeniny</a:t>
            </a:r>
            <a:r>
              <a:rPr lang="cs"/>
              <a:t>?</a:t>
            </a:r>
            <a:endParaRPr/>
          </a:p>
        </p:txBody>
      </p:sp>
      <p:sp>
        <p:nvSpPr>
          <p:cNvPr id="90" name="Google Shape;90;p17"/>
          <p:cNvSpPr txBox="1"/>
          <p:nvPr>
            <p:ph idx="1" type="body"/>
          </p:nvPr>
        </p:nvSpPr>
        <p:spPr>
          <a:xfrm>
            <a:off x="4927750" y="2571750"/>
            <a:ext cx="3709500" cy="221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3600">
                <a:latin typeface="Amatic SC"/>
                <a:ea typeface="Amatic SC"/>
                <a:cs typeface="Amatic SC"/>
                <a:sym typeface="Amatic SC"/>
              </a:rPr>
              <a:t>A - pejsek</a:t>
            </a:r>
            <a:endParaRPr b="1" sz="3600"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3600">
                <a:latin typeface="Amatic SC"/>
                <a:ea typeface="Amatic SC"/>
                <a:cs typeface="Amatic SC"/>
                <a:sym typeface="Amatic SC"/>
              </a:rPr>
              <a:t>B - učitelka</a:t>
            </a:r>
            <a:endParaRPr b="1" sz="3600"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cs" sz="3600">
                <a:latin typeface="Amatic SC"/>
                <a:ea typeface="Amatic SC"/>
                <a:cs typeface="Amatic SC"/>
                <a:sym typeface="Amatic SC"/>
              </a:rPr>
              <a:t>C - kočička</a:t>
            </a:r>
            <a:endParaRPr b="1" sz="3600"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91" name="Google Shape;91;p17"/>
          <p:cNvSpPr txBox="1"/>
          <p:nvPr/>
        </p:nvSpPr>
        <p:spPr>
          <a:xfrm>
            <a:off x="176275" y="1817775"/>
            <a:ext cx="41973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4800">
                <a:latin typeface="Amatic SC"/>
                <a:ea typeface="Amatic SC"/>
                <a:cs typeface="Amatic SC"/>
                <a:sym typeface="Amatic SC"/>
              </a:rPr>
              <a:t>Kto miał urodziny?</a:t>
            </a:r>
            <a:endParaRPr b="1" sz="4800">
              <a:latin typeface="Amatic SC"/>
              <a:ea typeface="Amatic SC"/>
              <a:cs typeface="Amatic SC"/>
              <a:sym typeface="Amatic SC"/>
            </a:endParaRPr>
          </a:p>
        </p:txBody>
      </p:sp>
      <p:cxnSp>
        <p:nvCxnSpPr>
          <p:cNvPr id="92" name="Google Shape;92;p17"/>
          <p:cNvCxnSpPr/>
          <p:nvPr/>
        </p:nvCxnSpPr>
        <p:spPr>
          <a:xfrm flipH="1" rot="10800000">
            <a:off x="242875" y="4891875"/>
            <a:ext cx="7364100" cy="2610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3" name="Google Shape;93;p17"/>
          <p:cNvSpPr/>
          <p:nvPr/>
        </p:nvSpPr>
        <p:spPr>
          <a:xfrm>
            <a:off x="4440000" y="3917475"/>
            <a:ext cx="3244200" cy="1000500"/>
          </a:xfrm>
          <a:prstGeom prst="ellipse">
            <a:avLst/>
          </a:prstGeom>
          <a:noFill/>
          <a:ln cap="flat" cmpd="sng" w="762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Co dali do dortu</a:t>
            </a:r>
            <a:r>
              <a:rPr lang="cs"/>
              <a:t>?</a:t>
            </a:r>
            <a:endParaRPr/>
          </a:p>
        </p:txBody>
      </p:sp>
      <p:sp>
        <p:nvSpPr>
          <p:cNvPr id="99" name="Google Shape;99;p18"/>
          <p:cNvSpPr txBox="1"/>
          <p:nvPr>
            <p:ph idx="1" type="body"/>
          </p:nvPr>
        </p:nvSpPr>
        <p:spPr>
          <a:xfrm>
            <a:off x="4927750" y="2571750"/>
            <a:ext cx="3709500" cy="221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3600">
                <a:latin typeface="Amatic SC"/>
                <a:ea typeface="Amatic SC"/>
                <a:cs typeface="Amatic SC"/>
                <a:sym typeface="Amatic SC"/>
              </a:rPr>
              <a:t>A - cukr a čokoládu</a:t>
            </a:r>
            <a:endParaRPr b="1" sz="3600"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3600">
                <a:latin typeface="Amatic SC"/>
                <a:ea typeface="Amatic SC"/>
                <a:cs typeface="Amatic SC"/>
                <a:sym typeface="Amatic SC"/>
              </a:rPr>
              <a:t>B - kosti a myši</a:t>
            </a:r>
            <a:endParaRPr b="1" sz="3600"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cs" sz="3600">
                <a:latin typeface="Amatic SC"/>
                <a:ea typeface="Amatic SC"/>
                <a:cs typeface="Amatic SC"/>
                <a:sym typeface="Amatic SC"/>
              </a:rPr>
              <a:t>C - smetanu a okurky</a:t>
            </a:r>
            <a:endParaRPr b="1" sz="3600"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100" name="Google Shape;100;p18"/>
          <p:cNvSpPr txBox="1"/>
          <p:nvPr/>
        </p:nvSpPr>
        <p:spPr>
          <a:xfrm>
            <a:off x="176275" y="1817775"/>
            <a:ext cx="41973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4800">
                <a:latin typeface="Amatic SC"/>
                <a:ea typeface="Amatic SC"/>
                <a:cs typeface="Amatic SC"/>
                <a:sym typeface="Amatic SC"/>
              </a:rPr>
              <a:t>Co włożyli do ciasta</a:t>
            </a:r>
            <a:r>
              <a:rPr b="1" lang="cs" sz="4800">
                <a:latin typeface="Amatic SC"/>
                <a:ea typeface="Amatic SC"/>
                <a:cs typeface="Amatic SC"/>
                <a:sym typeface="Amatic SC"/>
              </a:rPr>
              <a:t>?</a:t>
            </a:r>
            <a:endParaRPr b="1" sz="4800">
              <a:latin typeface="Amatic SC"/>
              <a:ea typeface="Amatic SC"/>
              <a:cs typeface="Amatic SC"/>
              <a:sym typeface="Amatic SC"/>
            </a:endParaRPr>
          </a:p>
        </p:txBody>
      </p:sp>
      <p:cxnSp>
        <p:nvCxnSpPr>
          <p:cNvPr id="101" name="Google Shape;101;p18"/>
          <p:cNvCxnSpPr/>
          <p:nvPr/>
        </p:nvCxnSpPr>
        <p:spPr>
          <a:xfrm flipH="1" rot="10800000">
            <a:off x="242875" y="4891875"/>
            <a:ext cx="7364100" cy="2610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2" name="Google Shape;102;p18"/>
          <p:cNvSpPr/>
          <p:nvPr/>
        </p:nvSpPr>
        <p:spPr>
          <a:xfrm>
            <a:off x="4362875" y="2428625"/>
            <a:ext cx="3709500" cy="801000"/>
          </a:xfrm>
          <a:prstGeom prst="ellipse">
            <a:avLst/>
          </a:prstGeom>
          <a:noFill/>
          <a:ln cap="flat" cmpd="sng" w="762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8"/>
          <p:cNvSpPr/>
          <p:nvPr/>
        </p:nvSpPr>
        <p:spPr>
          <a:xfrm>
            <a:off x="4526275" y="3377588"/>
            <a:ext cx="3244200" cy="698400"/>
          </a:xfrm>
          <a:prstGeom prst="ellipse">
            <a:avLst/>
          </a:prstGeom>
          <a:noFill/>
          <a:ln cap="flat" cmpd="sng" w="762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8"/>
          <p:cNvSpPr/>
          <p:nvPr/>
        </p:nvSpPr>
        <p:spPr>
          <a:xfrm>
            <a:off x="4656650" y="4076000"/>
            <a:ext cx="3584100" cy="847500"/>
          </a:xfrm>
          <a:prstGeom prst="ellipse">
            <a:avLst/>
          </a:prstGeom>
          <a:noFill/>
          <a:ln cap="flat" cmpd="sng" w="762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9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Proč bylo dobře, že jim zlý pes snědl dort</a:t>
            </a:r>
            <a:r>
              <a:rPr lang="cs"/>
              <a:t>?</a:t>
            </a:r>
            <a:endParaRPr/>
          </a:p>
        </p:txBody>
      </p:sp>
      <p:sp>
        <p:nvSpPr>
          <p:cNvPr id="110" name="Google Shape;110;p19"/>
          <p:cNvSpPr txBox="1"/>
          <p:nvPr>
            <p:ph idx="1" type="body"/>
          </p:nvPr>
        </p:nvSpPr>
        <p:spPr>
          <a:xfrm>
            <a:off x="4572000" y="2571750"/>
            <a:ext cx="4518000" cy="221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3600">
                <a:latin typeface="Amatic SC"/>
                <a:ea typeface="Amatic SC"/>
                <a:cs typeface="Amatic SC"/>
                <a:sym typeface="Amatic SC"/>
              </a:rPr>
              <a:t>A - bolelo ho břicho </a:t>
            </a:r>
            <a:r>
              <a:rPr b="1" lang="cs" sz="2200">
                <a:latin typeface="Amatic SC"/>
                <a:ea typeface="Amatic SC"/>
                <a:cs typeface="Amatic SC"/>
                <a:sym typeface="Amatic SC"/>
              </a:rPr>
              <a:t>(bolał go brzuch)</a:t>
            </a:r>
            <a:endParaRPr b="1" sz="2200"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3600">
                <a:latin typeface="Amatic SC"/>
                <a:ea typeface="Amatic SC"/>
                <a:cs typeface="Amatic SC"/>
                <a:sym typeface="Amatic SC"/>
              </a:rPr>
              <a:t>B - bolely ho zuby </a:t>
            </a:r>
            <a:r>
              <a:rPr b="1" lang="cs" sz="2400">
                <a:latin typeface="Amatic SC"/>
                <a:ea typeface="Amatic SC"/>
                <a:cs typeface="Amatic SC"/>
                <a:sym typeface="Amatic SC"/>
              </a:rPr>
              <a:t>(bolały go zęby)</a:t>
            </a:r>
            <a:endParaRPr b="1" sz="2400"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cs" sz="3600">
                <a:latin typeface="Amatic SC"/>
                <a:ea typeface="Amatic SC"/>
                <a:cs typeface="Amatic SC"/>
                <a:sym typeface="Amatic SC"/>
              </a:rPr>
              <a:t>C - bolelo ho oko </a:t>
            </a:r>
            <a:r>
              <a:rPr b="1" lang="cs" sz="2400">
                <a:latin typeface="Amatic SC"/>
                <a:ea typeface="Amatic SC"/>
                <a:cs typeface="Amatic SC"/>
                <a:sym typeface="Amatic SC"/>
              </a:rPr>
              <a:t>(boli go oko)</a:t>
            </a:r>
            <a:endParaRPr b="1" sz="2400"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111" name="Google Shape;111;p19"/>
          <p:cNvSpPr txBox="1"/>
          <p:nvPr/>
        </p:nvSpPr>
        <p:spPr>
          <a:xfrm>
            <a:off x="176275" y="1817775"/>
            <a:ext cx="41973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4800">
                <a:latin typeface="Amatic SC"/>
                <a:ea typeface="Amatic SC"/>
                <a:cs typeface="Amatic SC"/>
                <a:sym typeface="Amatic SC"/>
              </a:rPr>
              <a:t>Dlaczego to dobrze, że zły pies zjadł ich ciasto?</a:t>
            </a:r>
            <a:r>
              <a:rPr b="1" lang="cs" sz="4800">
                <a:latin typeface="Amatic SC"/>
                <a:ea typeface="Amatic SC"/>
                <a:cs typeface="Amatic SC"/>
                <a:sym typeface="Amatic SC"/>
              </a:rPr>
              <a:t>?</a:t>
            </a:r>
            <a:endParaRPr b="1" sz="4800">
              <a:latin typeface="Amatic SC"/>
              <a:ea typeface="Amatic SC"/>
              <a:cs typeface="Amatic SC"/>
              <a:sym typeface="Amatic SC"/>
            </a:endParaRPr>
          </a:p>
        </p:txBody>
      </p:sp>
      <p:cxnSp>
        <p:nvCxnSpPr>
          <p:cNvPr id="112" name="Google Shape;112;p19"/>
          <p:cNvCxnSpPr/>
          <p:nvPr/>
        </p:nvCxnSpPr>
        <p:spPr>
          <a:xfrm flipH="1" rot="10800000">
            <a:off x="242875" y="4891875"/>
            <a:ext cx="7364100" cy="2610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3" name="Google Shape;113;p19"/>
          <p:cNvSpPr/>
          <p:nvPr/>
        </p:nvSpPr>
        <p:spPr>
          <a:xfrm>
            <a:off x="4362875" y="2428625"/>
            <a:ext cx="4593900" cy="1000500"/>
          </a:xfrm>
          <a:prstGeom prst="ellipse">
            <a:avLst/>
          </a:prstGeom>
          <a:noFill/>
          <a:ln cap="flat" cmpd="sng" w="762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